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1"/>
  </p:notesMasterIdLst>
  <p:sldIdLst>
    <p:sldId id="256" r:id="rId2"/>
    <p:sldId id="260" r:id="rId3"/>
    <p:sldId id="329" r:id="rId4"/>
    <p:sldId id="328" r:id="rId5"/>
    <p:sldId id="261" r:id="rId6"/>
    <p:sldId id="322" r:id="rId7"/>
    <p:sldId id="323" r:id="rId8"/>
    <p:sldId id="324" r:id="rId9"/>
    <p:sldId id="317" r:id="rId10"/>
  </p:sldIdLst>
  <p:sldSz cx="9144000" cy="5143500" type="screen16x9"/>
  <p:notesSz cx="6858000" cy="9144000"/>
  <p:embeddedFontLst>
    <p:embeddedFont>
      <p:font typeface="Arimo" panose="020B0604020202020204" charset="0"/>
      <p:regular r:id="rId12"/>
      <p:bold r:id="rId13"/>
      <p:italic r:id="rId14"/>
      <p:boldItalic r:id="rId15"/>
    </p:embeddedFont>
    <p:embeddedFont>
      <p:font typeface="Krona One" panose="020B0604020202020204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B99881-384A-4012-A1E1-3435A7E76EC5}">
  <a:tblStyle styleId="{C4B99881-384A-4012-A1E1-3435A7E76E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615ef1f6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615ef1f6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2a117a58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2a117a58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63ff7294a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63ff7294a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7764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2a117a58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2a117a58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1897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63ff7294a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63ff7294a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2a117a58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2a117a58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4206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63ff7294a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63ff7294a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5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2a117a58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2a117a58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42105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163ff7294a0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163ff7294a0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1053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99329" y="-3503901"/>
            <a:ext cx="14588392" cy="13747603"/>
            <a:chOff x="-2399329" y="-3503901"/>
            <a:chExt cx="14588392" cy="13747603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2399329" y="-3503901"/>
              <a:ext cx="14389291" cy="13747603"/>
              <a:chOff x="-2399329" y="-3503901"/>
              <a:chExt cx="14389291" cy="13747603"/>
            </a:xfrm>
          </p:grpSpPr>
          <p:sp>
            <p:nvSpPr>
              <p:cNvPr id="11" name="Google Shape;11;p2"/>
              <p:cNvSpPr/>
              <p:nvPr/>
            </p:nvSpPr>
            <p:spPr>
              <a:xfrm rot="4815481">
                <a:off x="-1871902" y="-120711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4815400">
                <a:off x="-1865468" y="2293952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4815509">
                <a:off x="5302927" y="-216148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4815446">
                <a:off x="1214240" y="1646016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4815509">
                <a:off x="939427" y="-3045723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 rot="4815446">
              <a:off x="3597065" y="469741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4815400">
              <a:off x="149032" y="2532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" name="Google Shape;18;p2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749700" y="1335159"/>
            <a:ext cx="7644600" cy="15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831350" y="3419668"/>
            <a:ext cx="5481300" cy="42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2"/>
          </p:nvPr>
        </p:nvSpPr>
        <p:spPr>
          <a:xfrm>
            <a:off x="749700" y="4599700"/>
            <a:ext cx="7644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9"/>
          <p:cNvGrpSpPr/>
          <p:nvPr/>
        </p:nvGrpSpPr>
        <p:grpSpPr>
          <a:xfrm>
            <a:off x="-2696003" y="-4806151"/>
            <a:ext cx="14472390" cy="14046753"/>
            <a:chOff x="-2696003" y="-4806151"/>
            <a:chExt cx="14472390" cy="14046753"/>
          </a:xfrm>
        </p:grpSpPr>
        <p:grpSp>
          <p:nvGrpSpPr>
            <p:cNvPr id="95" name="Google Shape;95;p9"/>
            <p:cNvGrpSpPr/>
            <p:nvPr/>
          </p:nvGrpSpPr>
          <p:grpSpPr>
            <a:xfrm>
              <a:off x="-2696003" y="-4806151"/>
              <a:ext cx="14472390" cy="14046753"/>
              <a:chOff x="-2541703" y="-3108251"/>
              <a:chExt cx="14472390" cy="14046753"/>
            </a:xfrm>
          </p:grpSpPr>
          <p:sp>
            <p:nvSpPr>
              <p:cNvPr id="96" name="Google Shape;96;p9"/>
              <p:cNvSpPr/>
              <p:nvPr/>
            </p:nvSpPr>
            <p:spPr>
              <a:xfrm rot="4815481">
                <a:off x="-688902" y="-11796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9"/>
              <p:cNvSpPr/>
              <p:nvPr/>
            </p:nvSpPr>
            <p:spPr>
              <a:xfrm rot="4815400">
                <a:off x="-2141868" y="2803227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9"/>
              <p:cNvSpPr/>
              <p:nvPr/>
            </p:nvSpPr>
            <p:spPr>
              <a:xfrm rot="4815509">
                <a:off x="5243652" y="1596127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9"/>
              <p:cNvSpPr/>
              <p:nvPr/>
            </p:nvSpPr>
            <p:spPr>
              <a:xfrm rot="5984554" flipH="1">
                <a:off x="615" y="-2519637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9"/>
              <p:cNvSpPr/>
              <p:nvPr/>
            </p:nvSpPr>
            <p:spPr>
              <a:xfrm rot="5984491" flipH="1">
                <a:off x="-1258848" y="4247080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" name="Google Shape;101;p9"/>
            <p:cNvSpPr/>
            <p:nvPr/>
          </p:nvSpPr>
          <p:spPr>
            <a:xfrm rot="5984554" flipH="1">
              <a:off x="3032015" y="-970437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" name="Google Shape;102;p9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734963" y="1724675"/>
            <a:ext cx="3858900" cy="5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ubTitle" idx="1"/>
          </p:nvPr>
        </p:nvSpPr>
        <p:spPr>
          <a:xfrm>
            <a:off x="734963" y="2231225"/>
            <a:ext cx="3858900" cy="11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4"/>
          <p:cNvGrpSpPr/>
          <p:nvPr/>
        </p:nvGrpSpPr>
        <p:grpSpPr>
          <a:xfrm>
            <a:off x="-2399329" y="-3503901"/>
            <a:ext cx="14588392" cy="13747603"/>
            <a:chOff x="-2399329" y="-3503901"/>
            <a:chExt cx="14588392" cy="13747603"/>
          </a:xfrm>
        </p:grpSpPr>
        <p:grpSp>
          <p:nvGrpSpPr>
            <p:cNvPr id="147" name="Google Shape;147;p14"/>
            <p:cNvGrpSpPr/>
            <p:nvPr/>
          </p:nvGrpSpPr>
          <p:grpSpPr>
            <a:xfrm>
              <a:off x="-2399329" y="-3503901"/>
              <a:ext cx="14389291" cy="13747603"/>
              <a:chOff x="-2399329" y="-3503901"/>
              <a:chExt cx="14389291" cy="13747603"/>
            </a:xfrm>
          </p:grpSpPr>
          <p:sp>
            <p:nvSpPr>
              <p:cNvPr id="148" name="Google Shape;148;p14"/>
              <p:cNvSpPr/>
              <p:nvPr/>
            </p:nvSpPr>
            <p:spPr>
              <a:xfrm rot="4815481">
                <a:off x="-1871902" y="-120711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4"/>
              <p:cNvSpPr/>
              <p:nvPr/>
            </p:nvSpPr>
            <p:spPr>
              <a:xfrm rot="4815400">
                <a:off x="-1865468" y="2293952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4"/>
              <p:cNvSpPr/>
              <p:nvPr/>
            </p:nvSpPr>
            <p:spPr>
              <a:xfrm rot="4815509">
                <a:off x="5302927" y="-216148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4"/>
              <p:cNvSpPr/>
              <p:nvPr/>
            </p:nvSpPr>
            <p:spPr>
              <a:xfrm rot="4815446">
                <a:off x="1214240" y="1646016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4"/>
              <p:cNvSpPr/>
              <p:nvPr/>
            </p:nvSpPr>
            <p:spPr>
              <a:xfrm rot="4815509">
                <a:off x="939427" y="-3045723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" name="Google Shape;153;p14"/>
            <p:cNvSpPr/>
            <p:nvPr/>
          </p:nvSpPr>
          <p:spPr>
            <a:xfrm rot="4815446">
              <a:off x="3597065" y="469741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 rot="4815400">
              <a:off x="149032" y="2532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5" name="Google Shape;155;p14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4"/>
          <p:cNvSpPr txBox="1">
            <a:spLocks noGrp="1"/>
          </p:cNvSpPr>
          <p:nvPr>
            <p:ph type="title"/>
          </p:nvPr>
        </p:nvSpPr>
        <p:spPr>
          <a:xfrm>
            <a:off x="1774204" y="2943150"/>
            <a:ext cx="5595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1"/>
          </p:nvPr>
        </p:nvSpPr>
        <p:spPr>
          <a:xfrm>
            <a:off x="1774188" y="1557275"/>
            <a:ext cx="5595600" cy="12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ubTitle" idx="2"/>
          </p:nvPr>
        </p:nvSpPr>
        <p:spPr>
          <a:xfrm rot="-5400000">
            <a:off x="-1528025" y="2403650"/>
            <a:ext cx="4047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9" name="Google Shape;159;p14"/>
          <p:cNvSpPr txBox="1">
            <a:spLocks noGrp="1"/>
          </p:cNvSpPr>
          <p:nvPr>
            <p:ph type="subTitle" idx="3"/>
          </p:nvPr>
        </p:nvSpPr>
        <p:spPr>
          <a:xfrm rot="5400000">
            <a:off x="6605150" y="2403650"/>
            <a:ext cx="4047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SECTION_TITLE_AND_DESCRIPTION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19"/>
          <p:cNvGrpSpPr/>
          <p:nvPr/>
        </p:nvGrpSpPr>
        <p:grpSpPr>
          <a:xfrm>
            <a:off x="-7100813" y="-7925264"/>
            <a:ext cx="22740732" cy="20402585"/>
            <a:chOff x="-7100813" y="-7925264"/>
            <a:chExt cx="22740732" cy="20402585"/>
          </a:xfrm>
        </p:grpSpPr>
        <p:sp>
          <p:nvSpPr>
            <p:cNvPr id="211" name="Google Shape;211;p19"/>
            <p:cNvSpPr/>
            <p:nvPr/>
          </p:nvSpPr>
          <p:spPr>
            <a:xfrm rot="-2593428" flipH="1">
              <a:off x="6029404" y="-667083"/>
              <a:ext cx="7945829" cy="8009285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" name="Google Shape;212;p19"/>
            <p:cNvGrpSpPr/>
            <p:nvPr/>
          </p:nvGrpSpPr>
          <p:grpSpPr>
            <a:xfrm rot="2222026" flipH="1">
              <a:off x="-4124900" y="-5074715"/>
              <a:ext cx="14389638" cy="14701488"/>
              <a:chOff x="-2399329" y="-3503901"/>
              <a:chExt cx="14389291" cy="14701134"/>
            </a:xfrm>
          </p:grpSpPr>
          <p:sp>
            <p:nvSpPr>
              <p:cNvPr id="213" name="Google Shape;213;p19"/>
              <p:cNvSpPr/>
              <p:nvPr/>
            </p:nvSpPr>
            <p:spPr>
              <a:xfrm rot="4815481">
                <a:off x="-1871902" y="-120711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9"/>
              <p:cNvSpPr/>
              <p:nvPr/>
            </p:nvSpPr>
            <p:spPr>
              <a:xfrm rot="4815400">
                <a:off x="-1865468" y="2293952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9"/>
              <p:cNvSpPr/>
              <p:nvPr/>
            </p:nvSpPr>
            <p:spPr>
              <a:xfrm rot="4815509">
                <a:off x="5302927" y="-216148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9"/>
              <p:cNvSpPr/>
              <p:nvPr/>
            </p:nvSpPr>
            <p:spPr>
              <a:xfrm rot="4815446">
                <a:off x="1208933" y="2599547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9"/>
              <p:cNvSpPr/>
              <p:nvPr/>
            </p:nvSpPr>
            <p:spPr>
              <a:xfrm rot="4815509">
                <a:off x="939427" y="-3045723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18" name="Google Shape;218;p19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9"/>
          <p:cNvSpPr txBox="1">
            <a:spLocks noGrp="1"/>
          </p:cNvSpPr>
          <p:nvPr>
            <p:ph type="title"/>
          </p:nvPr>
        </p:nvSpPr>
        <p:spPr>
          <a:xfrm>
            <a:off x="2003400" y="1574725"/>
            <a:ext cx="51372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0" name="Google Shape;220;p19"/>
          <p:cNvSpPr txBox="1">
            <a:spLocks noGrp="1"/>
          </p:cNvSpPr>
          <p:nvPr>
            <p:ph type="subTitle" idx="1"/>
          </p:nvPr>
        </p:nvSpPr>
        <p:spPr>
          <a:xfrm>
            <a:off x="2003400" y="2149775"/>
            <a:ext cx="5137200" cy="14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subTitle" idx="2"/>
          </p:nvPr>
        </p:nvSpPr>
        <p:spPr>
          <a:xfrm rot="-5400000">
            <a:off x="-1528025" y="2403650"/>
            <a:ext cx="4047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oogle Shape;420;p32"/>
          <p:cNvGrpSpPr/>
          <p:nvPr/>
        </p:nvGrpSpPr>
        <p:grpSpPr>
          <a:xfrm>
            <a:off x="-2805153" y="-4676526"/>
            <a:ext cx="14472390" cy="14046753"/>
            <a:chOff x="-2541703" y="-3108251"/>
            <a:chExt cx="14472390" cy="14046753"/>
          </a:xfrm>
        </p:grpSpPr>
        <p:sp>
          <p:nvSpPr>
            <p:cNvPr id="421" name="Google Shape;421;p32"/>
            <p:cNvSpPr/>
            <p:nvPr/>
          </p:nvSpPr>
          <p:spPr>
            <a:xfrm rot="4815481">
              <a:off x="-688902" y="-117968"/>
              <a:ext cx="6487146" cy="6538537"/>
            </a:xfrm>
            <a:prstGeom prst="ellipse">
              <a:avLst/>
            </a:prstGeom>
            <a:gradFill>
              <a:gsLst>
                <a:gs pos="0">
                  <a:srgbClr val="1645D3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 rot="4815400">
              <a:off x="-2141868" y="2803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 rot="4815509">
              <a:off x="5243652" y="1596127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 rot="4815446">
              <a:off x="615" y="2340816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 rot="4815509">
              <a:off x="-1258848" y="-2650073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26" name="Google Shape;426;p32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bg>
      <p:bgPr>
        <a:solidFill>
          <a:schemeClr val="accent2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8" name="Google Shape;428;p33"/>
          <p:cNvGrpSpPr/>
          <p:nvPr/>
        </p:nvGrpSpPr>
        <p:grpSpPr>
          <a:xfrm flipH="1">
            <a:off x="-3456679" y="-3517551"/>
            <a:ext cx="14929492" cy="12820953"/>
            <a:chOff x="-2399329" y="-3503901"/>
            <a:chExt cx="14929492" cy="12820953"/>
          </a:xfrm>
        </p:grpSpPr>
        <p:grpSp>
          <p:nvGrpSpPr>
            <p:cNvPr id="429" name="Google Shape;429;p33"/>
            <p:cNvGrpSpPr/>
            <p:nvPr/>
          </p:nvGrpSpPr>
          <p:grpSpPr>
            <a:xfrm>
              <a:off x="-2399329" y="-3503901"/>
              <a:ext cx="14389291" cy="12820953"/>
              <a:chOff x="-2399329" y="-3503901"/>
              <a:chExt cx="14389291" cy="12820953"/>
            </a:xfrm>
          </p:grpSpPr>
          <p:sp>
            <p:nvSpPr>
              <p:cNvPr id="430" name="Google Shape;430;p33"/>
              <p:cNvSpPr/>
              <p:nvPr/>
            </p:nvSpPr>
            <p:spPr>
              <a:xfrm rot="4815481">
                <a:off x="-1871902" y="-120711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3"/>
              <p:cNvSpPr/>
              <p:nvPr/>
            </p:nvSpPr>
            <p:spPr>
              <a:xfrm rot="4815400">
                <a:off x="-1865468" y="2293952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3"/>
              <p:cNvSpPr/>
              <p:nvPr/>
            </p:nvSpPr>
            <p:spPr>
              <a:xfrm rot="4815509">
                <a:off x="5302927" y="-216148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3"/>
              <p:cNvSpPr/>
              <p:nvPr/>
            </p:nvSpPr>
            <p:spPr>
              <a:xfrm rot="4815446">
                <a:off x="1875915" y="719366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3"/>
              <p:cNvSpPr/>
              <p:nvPr/>
            </p:nvSpPr>
            <p:spPr>
              <a:xfrm rot="4815509">
                <a:off x="939427" y="-3045723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5" name="Google Shape;435;p33"/>
            <p:cNvSpPr/>
            <p:nvPr/>
          </p:nvSpPr>
          <p:spPr>
            <a:xfrm rot="4815446">
              <a:off x="3938165" y="-2565884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 rot="4815400">
              <a:off x="5272082" y="3159802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7" name="Google Shape;437;p33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4975" y="445025"/>
            <a:ext cx="767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rona On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4975" y="1152475"/>
            <a:ext cx="767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0" r:id="rId4"/>
    <p:sldLayoutId id="2147483665" r:id="rId5"/>
    <p:sldLayoutId id="2147483678" r:id="rId6"/>
    <p:sldLayoutId id="214748367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37"/>
          <p:cNvPicPr preferRelativeResize="0"/>
          <p:nvPr/>
        </p:nvPicPr>
        <p:blipFill>
          <a:blip r:embed="rId3">
            <a:alphaModFix amt="83000"/>
          </a:blip>
          <a:stretch>
            <a:fillRect/>
          </a:stretch>
        </p:blipFill>
        <p:spPr>
          <a:xfrm>
            <a:off x="-729800" y="1961137"/>
            <a:ext cx="2561150" cy="246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37"/>
          <p:cNvPicPr preferRelativeResize="0"/>
          <p:nvPr/>
        </p:nvPicPr>
        <p:blipFill>
          <a:blip r:embed="rId3">
            <a:alphaModFix amt="73000"/>
          </a:blip>
          <a:stretch>
            <a:fillRect/>
          </a:stretch>
        </p:blipFill>
        <p:spPr>
          <a:xfrm rot="10800000">
            <a:off x="7660050" y="803575"/>
            <a:ext cx="1938900" cy="1869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37"/>
          <p:cNvSpPr txBox="1">
            <a:spLocks noGrp="1"/>
          </p:cNvSpPr>
          <p:nvPr>
            <p:ph type="subTitle" idx="1"/>
          </p:nvPr>
        </p:nvSpPr>
        <p:spPr>
          <a:xfrm>
            <a:off x="1831350" y="3419668"/>
            <a:ext cx="54813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Identificación visual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1" name="Google Shape;451;p37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52" name="Google Shape;452;p37"/>
          <p:cNvSpPr txBox="1">
            <a:spLocks noGrp="1"/>
          </p:cNvSpPr>
          <p:nvPr>
            <p:ph type="subTitle" idx="2"/>
          </p:nvPr>
        </p:nvSpPr>
        <p:spPr>
          <a:xfrm>
            <a:off x="749700" y="4599700"/>
            <a:ext cx="7644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CARLOS CORREA</a:t>
            </a:r>
            <a:endParaRPr dirty="0"/>
          </a:p>
        </p:txBody>
      </p:sp>
      <p:sp>
        <p:nvSpPr>
          <p:cNvPr id="453" name="Google Shape;453;p37"/>
          <p:cNvSpPr txBox="1"/>
          <p:nvPr/>
        </p:nvSpPr>
        <p:spPr>
          <a:xfrm>
            <a:off x="278275" y="45001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b="1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54" name="Google Shape;454;p37"/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7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" name="Google Shape;456;p37"/>
          <p:cNvGrpSpPr/>
          <p:nvPr/>
        </p:nvGrpSpPr>
        <p:grpSpPr>
          <a:xfrm>
            <a:off x="2778895" y="643496"/>
            <a:ext cx="3586200" cy="2944800"/>
            <a:chOff x="2778895" y="849596"/>
            <a:chExt cx="3586200" cy="2944800"/>
          </a:xfrm>
        </p:grpSpPr>
        <p:sp>
          <p:nvSpPr>
            <p:cNvPr id="457" name="Google Shape;457;p37"/>
            <p:cNvSpPr/>
            <p:nvPr/>
          </p:nvSpPr>
          <p:spPr>
            <a:xfrm rot="-2132583">
              <a:off x="2711556" y="1841568"/>
              <a:ext cx="3720878" cy="960856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7"/>
            <p:cNvSpPr/>
            <p:nvPr/>
          </p:nvSpPr>
          <p:spPr>
            <a:xfrm rot="-376705">
              <a:off x="5636340" y="1128676"/>
              <a:ext cx="153621" cy="153621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9" name="Google Shape;459;p37"/>
          <p:cNvSpPr/>
          <p:nvPr/>
        </p:nvSpPr>
        <p:spPr>
          <a:xfrm>
            <a:off x="2778900" y="3839675"/>
            <a:ext cx="35862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7"/>
          <p:cNvSpPr txBox="1">
            <a:spLocks noGrp="1"/>
          </p:cNvSpPr>
          <p:nvPr>
            <p:ph type="ctrTitle"/>
          </p:nvPr>
        </p:nvSpPr>
        <p:spPr>
          <a:xfrm>
            <a:off x="749700" y="1335159"/>
            <a:ext cx="7644600" cy="15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200" dirty="0"/>
              <a:t>ESCUDOS Y MONEDAS</a:t>
            </a:r>
            <a:endParaRPr lang="es-MX" sz="4200" i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1"/>
          <p:cNvSpPr txBox="1">
            <a:spLocks noGrp="1"/>
          </p:cNvSpPr>
          <p:nvPr>
            <p:ph type="title"/>
          </p:nvPr>
        </p:nvSpPr>
        <p:spPr>
          <a:xfrm>
            <a:off x="2003400" y="501907"/>
            <a:ext cx="5137200" cy="4320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/>
              <a:t>Introducción</a:t>
            </a:r>
          </a:p>
        </p:txBody>
      </p:sp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>
            <a:off x="2003400" y="2254677"/>
            <a:ext cx="5137200" cy="13034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200" dirty="0"/>
              <a:t>A lo largo de la historia, las monedas y los escudos han sido símbolos clave tanto en la economía como en el combate y la identidad. Las monedas, desde la antigüedad, han servido como medio de intercambio y reflejo del poder político y cultural de las civilizaciones. Por otro lado, los escudos de combate no solo ofrecían protección física, sino que a menudo llevaban emblemas que identificaban a los guerreros y a sus lealtades. Además, los escudos heráldicos surgieron como signos de identidad y estatus, representando linajes y territorios en contextos de batalla y diplomacia.</a:t>
            </a:r>
          </a:p>
        </p:txBody>
      </p:sp>
      <p:sp>
        <p:nvSpPr>
          <p:cNvPr id="533" name="Google Shape;533;p41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1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1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36" name="Google Shape;536;p41"/>
          <p:cNvSpPr/>
          <p:nvPr/>
        </p:nvSpPr>
        <p:spPr>
          <a:xfrm>
            <a:off x="355825" y="237300"/>
            <a:ext cx="315300" cy="315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7" name="Google Shape;537;p41"/>
          <p:cNvPicPr preferRelativeResize="0"/>
          <p:nvPr/>
        </p:nvPicPr>
        <p:blipFill rotWithShape="1">
          <a:blip r:embed="rId3">
            <a:alphaModFix amt="65000"/>
          </a:blip>
          <a:srcRect t="19" b="29"/>
          <a:stretch/>
        </p:blipFill>
        <p:spPr>
          <a:xfrm>
            <a:off x="1327925" y="-1249075"/>
            <a:ext cx="2646144" cy="261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41"/>
          <p:cNvPicPr preferRelativeResize="0"/>
          <p:nvPr/>
        </p:nvPicPr>
        <p:blipFill rotWithShape="1">
          <a:blip r:embed="rId4">
            <a:alphaModFix amt="79000"/>
          </a:blip>
          <a:srcRect t="19" b="19"/>
          <a:stretch/>
        </p:blipFill>
        <p:spPr>
          <a:xfrm rot="-5400000">
            <a:off x="5367660" y="3490247"/>
            <a:ext cx="2803725" cy="2701702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41"/>
          <p:cNvSpPr/>
          <p:nvPr/>
        </p:nvSpPr>
        <p:spPr>
          <a:xfrm>
            <a:off x="2354550" y="963754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42"/>
          <p:cNvPicPr preferRelativeResize="0"/>
          <p:nvPr/>
        </p:nvPicPr>
        <p:blipFill rotWithShape="1">
          <a:blip r:embed="rId3">
            <a:alphaModFix amt="65000"/>
          </a:blip>
          <a:srcRect l="149" r="159"/>
          <a:stretch/>
        </p:blipFill>
        <p:spPr>
          <a:xfrm rot="7205836">
            <a:off x="5148130" y="877064"/>
            <a:ext cx="3937138" cy="3896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2"/>
          <p:cNvPicPr preferRelativeResize="0"/>
          <p:nvPr/>
        </p:nvPicPr>
        <p:blipFill rotWithShape="1">
          <a:blip r:embed="rId4">
            <a:alphaModFix amt="61000"/>
          </a:blip>
          <a:srcRect l="1295" r="1285"/>
          <a:stretch/>
        </p:blipFill>
        <p:spPr>
          <a:xfrm rot="-1776169">
            <a:off x="4979498" y="2539241"/>
            <a:ext cx="2065902" cy="2044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2"/>
          <p:cNvPicPr preferRelativeResize="0"/>
          <p:nvPr/>
        </p:nvPicPr>
        <p:blipFill rotWithShape="1">
          <a:blip r:embed="rId4">
            <a:alphaModFix amt="67000"/>
          </a:blip>
          <a:srcRect l="1295" r="1285"/>
          <a:stretch/>
        </p:blipFill>
        <p:spPr>
          <a:xfrm rot="-10241149">
            <a:off x="7342371" y="954939"/>
            <a:ext cx="2065903" cy="2044321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42"/>
          <p:cNvSpPr txBox="1">
            <a:spLocks noGrp="1"/>
          </p:cNvSpPr>
          <p:nvPr>
            <p:ph type="title"/>
          </p:nvPr>
        </p:nvSpPr>
        <p:spPr>
          <a:xfrm>
            <a:off x="585250" y="1334729"/>
            <a:ext cx="3858900" cy="6423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/>
              <a:t>Escudo deportivo de Japón</a:t>
            </a:r>
          </a:p>
        </p:txBody>
      </p:sp>
      <p:sp>
        <p:nvSpPr>
          <p:cNvPr id="548" name="Google Shape;548;p42"/>
          <p:cNvSpPr txBox="1">
            <a:spLocks noGrp="1"/>
          </p:cNvSpPr>
          <p:nvPr>
            <p:ph type="subTitle" idx="1"/>
          </p:nvPr>
        </p:nvSpPr>
        <p:spPr>
          <a:xfrm>
            <a:off x="585250" y="2078750"/>
            <a:ext cx="3858900" cy="16623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s-MX" sz="1200" dirty="0"/>
              <a:t>El escudo de la selección de fútbol de Japón es un símbolo que combina elementos tradicionales y modernos. En su diseño destaca un ave conocida como el </a:t>
            </a:r>
            <a:r>
              <a:rPr lang="es-MX" sz="1200" dirty="0" err="1"/>
              <a:t>Yatagarasu</a:t>
            </a:r>
            <a:r>
              <a:rPr lang="es-MX" sz="1200" dirty="0"/>
              <a:t>, un cuervo de tres patas, que en la mitología japonesa representa guía y sabiduría. Este emblema, enmarcado en un escudo estilizado, se acompaña de los colores nacionales de Japón y las siglas "JFA" (</a:t>
            </a:r>
            <a:r>
              <a:rPr lang="es-MX" sz="1200" dirty="0" err="1"/>
              <a:t>Japan</a:t>
            </a:r>
            <a:r>
              <a:rPr lang="es-MX" sz="1200" dirty="0"/>
              <a:t> </a:t>
            </a:r>
            <a:r>
              <a:rPr lang="es-MX" sz="1200" dirty="0" err="1"/>
              <a:t>Football</a:t>
            </a:r>
            <a:r>
              <a:rPr lang="es-MX" sz="1200" dirty="0"/>
              <a:t> </a:t>
            </a:r>
            <a:r>
              <a:rPr lang="es-MX" sz="1200" dirty="0" err="1"/>
              <a:t>Association</a:t>
            </a:r>
            <a:r>
              <a:rPr lang="es-MX" sz="1200" dirty="0"/>
              <a:t>), reflejando la identidad y el orgullo del país en el ámbito del fútbol.</a:t>
            </a:r>
            <a:endParaRPr lang="en-US" sz="1200" dirty="0"/>
          </a:p>
        </p:txBody>
      </p:sp>
      <p:sp>
        <p:nvSpPr>
          <p:cNvPr id="549" name="Google Shape;549;p42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50" name="Google Shape;550;p42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2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2"/>
          <p:cNvSpPr/>
          <p:nvPr/>
        </p:nvSpPr>
        <p:spPr>
          <a:xfrm>
            <a:off x="374425" y="243175"/>
            <a:ext cx="278100" cy="2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Historia y significado del escudo de la selección de Japón - Grupo Milenio">
            <a:extLst>
              <a:ext uri="{FF2B5EF4-FFF2-40B4-BE49-F238E27FC236}">
                <a16:creationId xmlns:a16="http://schemas.microsoft.com/office/drawing/2014/main" id="{37F82740-5232-29FC-659F-77CDD7727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9329" y="1514991"/>
            <a:ext cx="2664972" cy="2226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84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1"/>
          <p:cNvSpPr txBox="1">
            <a:spLocks noGrp="1"/>
          </p:cNvSpPr>
          <p:nvPr>
            <p:ph type="title"/>
          </p:nvPr>
        </p:nvSpPr>
        <p:spPr>
          <a:xfrm>
            <a:off x="2003400" y="501907"/>
            <a:ext cx="5137200" cy="4320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/>
              <a:t>Escudo Deportivo de Panamá</a:t>
            </a:r>
          </a:p>
        </p:txBody>
      </p:sp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>
            <a:off x="2003400" y="1729055"/>
            <a:ext cx="5137200" cy="13034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200" dirty="0"/>
              <a:t>El nuevo rediseño del escudo deportivo de Panamá, presentado en 2023, moderniza y simplifica el emblema tradicional manteniendo los elementos clave de identidad nacional. El escudo actualiza la forma y la tipografía, y mantiene el balón de fútbol en el centro, un símbolo del deporte. También conserva los colores de la bandera panameña: rojo, blanco y azul, junto con detalles como las estrellas que representan las provincias del país. Este rediseño busca proyectar una imagen más dinámica y contemporánea, alineada con el crecimiento del fútbol en Panamá.</a:t>
            </a:r>
          </a:p>
        </p:txBody>
      </p:sp>
      <p:sp>
        <p:nvSpPr>
          <p:cNvPr id="533" name="Google Shape;533;p41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1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1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36" name="Google Shape;536;p41"/>
          <p:cNvSpPr/>
          <p:nvPr/>
        </p:nvSpPr>
        <p:spPr>
          <a:xfrm>
            <a:off x="355825" y="237300"/>
            <a:ext cx="315300" cy="315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7" name="Google Shape;537;p41"/>
          <p:cNvPicPr preferRelativeResize="0"/>
          <p:nvPr/>
        </p:nvPicPr>
        <p:blipFill rotWithShape="1">
          <a:blip r:embed="rId3">
            <a:alphaModFix amt="65000"/>
          </a:blip>
          <a:srcRect t="19" b="29"/>
          <a:stretch/>
        </p:blipFill>
        <p:spPr>
          <a:xfrm>
            <a:off x="1327925" y="-1249075"/>
            <a:ext cx="2646144" cy="261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41"/>
          <p:cNvPicPr preferRelativeResize="0"/>
          <p:nvPr/>
        </p:nvPicPr>
        <p:blipFill rotWithShape="1">
          <a:blip r:embed="rId4">
            <a:alphaModFix amt="79000"/>
          </a:blip>
          <a:srcRect t="19" b="19"/>
          <a:stretch/>
        </p:blipFill>
        <p:spPr>
          <a:xfrm rot="-5400000">
            <a:off x="5367660" y="3490247"/>
            <a:ext cx="2803725" cy="2701702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41"/>
          <p:cNvSpPr/>
          <p:nvPr/>
        </p:nvSpPr>
        <p:spPr>
          <a:xfrm>
            <a:off x="2354550" y="963754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2" descr="Selección de Panamá: FEPAFUT revela nuevo escudo">
            <a:extLst>
              <a:ext uri="{FF2B5EF4-FFF2-40B4-BE49-F238E27FC236}">
                <a16:creationId xmlns:a16="http://schemas.microsoft.com/office/drawing/2014/main" id="{CC23FDE9-579D-17FF-98E3-D59451C0A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1148" y="3248043"/>
            <a:ext cx="2701703" cy="1519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22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42"/>
          <p:cNvPicPr preferRelativeResize="0"/>
          <p:nvPr/>
        </p:nvPicPr>
        <p:blipFill rotWithShape="1">
          <a:blip r:embed="rId3">
            <a:alphaModFix amt="65000"/>
          </a:blip>
          <a:srcRect l="149" r="159"/>
          <a:stretch/>
        </p:blipFill>
        <p:spPr>
          <a:xfrm rot="7205836">
            <a:off x="5148130" y="877064"/>
            <a:ext cx="3937138" cy="3896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2"/>
          <p:cNvPicPr preferRelativeResize="0"/>
          <p:nvPr/>
        </p:nvPicPr>
        <p:blipFill rotWithShape="1">
          <a:blip r:embed="rId4">
            <a:alphaModFix amt="61000"/>
          </a:blip>
          <a:srcRect l="1295" r="1285"/>
          <a:stretch/>
        </p:blipFill>
        <p:spPr>
          <a:xfrm rot="-1776169">
            <a:off x="4979498" y="2539241"/>
            <a:ext cx="2065902" cy="2044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2"/>
          <p:cNvPicPr preferRelativeResize="0"/>
          <p:nvPr/>
        </p:nvPicPr>
        <p:blipFill rotWithShape="1">
          <a:blip r:embed="rId4">
            <a:alphaModFix amt="67000"/>
          </a:blip>
          <a:srcRect l="1295" r="1285"/>
          <a:stretch/>
        </p:blipFill>
        <p:spPr>
          <a:xfrm rot="-10241149">
            <a:off x="7342371" y="954939"/>
            <a:ext cx="2065903" cy="2044321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42"/>
          <p:cNvSpPr txBox="1">
            <a:spLocks noGrp="1"/>
          </p:cNvSpPr>
          <p:nvPr>
            <p:ph type="title"/>
          </p:nvPr>
        </p:nvSpPr>
        <p:spPr>
          <a:xfrm>
            <a:off x="585250" y="1084006"/>
            <a:ext cx="3858900" cy="6423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/>
              <a:t>Bitcoin</a:t>
            </a:r>
          </a:p>
        </p:txBody>
      </p:sp>
      <p:sp>
        <p:nvSpPr>
          <p:cNvPr id="548" name="Google Shape;548;p42"/>
          <p:cNvSpPr txBox="1">
            <a:spLocks noGrp="1"/>
          </p:cNvSpPr>
          <p:nvPr>
            <p:ph type="subTitle" idx="1"/>
          </p:nvPr>
        </p:nvSpPr>
        <p:spPr>
          <a:xfrm>
            <a:off x="590525" y="1658421"/>
            <a:ext cx="3858900" cy="16623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s-MX" sz="1200" dirty="0"/>
              <a:t>El Bitcoin es una criptomoneda descentralizada creada en 2009 por una persona o grupo bajo el seudónimo de Satoshi Nakamoto. A diferencia de las monedas tradicionales, no está controlada por ninguna autoridad central como un banco o gobierno, sino que opera en una red peer-</a:t>
            </a:r>
            <a:r>
              <a:rPr lang="es-MX" sz="1200" dirty="0" err="1"/>
              <a:t>to</a:t>
            </a:r>
            <a:r>
              <a:rPr lang="es-MX" sz="1200" dirty="0"/>
              <a:t>-peer basada en la tecnología </a:t>
            </a:r>
            <a:r>
              <a:rPr lang="es-MX" sz="1200" dirty="0" err="1"/>
              <a:t>blockchain</a:t>
            </a:r>
            <a:r>
              <a:rPr lang="es-MX" sz="1200" dirty="0"/>
              <a:t>. Esta red permite transacciones directas entre usuarios de manera segura y transparente, registrando todas las operaciones en un libro mayor público. El Bitcoin se ha destacado por su volatilidad en el mercado, su potencial como inversión y su papel como pionero en la adopción de criptomonedas a nivel global.</a:t>
            </a:r>
            <a:endParaRPr lang="en-US" sz="1200" dirty="0"/>
          </a:p>
        </p:txBody>
      </p:sp>
      <p:sp>
        <p:nvSpPr>
          <p:cNvPr id="549" name="Google Shape;549;p42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50" name="Google Shape;550;p42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2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2"/>
          <p:cNvSpPr/>
          <p:nvPr/>
        </p:nvSpPr>
        <p:spPr>
          <a:xfrm>
            <a:off x="374425" y="243175"/>
            <a:ext cx="278100" cy="2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4" name="Picture 2" descr="bitcoin 3d icon pack 24256641 PNG">
            <a:extLst>
              <a:ext uri="{FF2B5EF4-FFF2-40B4-BE49-F238E27FC236}">
                <a16:creationId xmlns:a16="http://schemas.microsoft.com/office/drawing/2014/main" id="{E1DD32E5-B877-C4CA-8408-CB805B438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5685" y="1617700"/>
            <a:ext cx="2102027" cy="210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1"/>
          <p:cNvSpPr txBox="1">
            <a:spLocks noGrp="1"/>
          </p:cNvSpPr>
          <p:nvPr>
            <p:ph type="title"/>
          </p:nvPr>
        </p:nvSpPr>
        <p:spPr>
          <a:xfrm>
            <a:off x="1554764" y="496730"/>
            <a:ext cx="6034471" cy="4320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/>
              <a:t>Ethereum</a:t>
            </a:r>
          </a:p>
        </p:txBody>
      </p:sp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>
            <a:off x="2003398" y="1564176"/>
            <a:ext cx="5137200" cy="14694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200" dirty="0"/>
              <a:t>Ethereum es una plataforma descentralizada lanzada en 2015 que permite la creación de contratos inteligentes y aplicaciones descentralizadas (</a:t>
            </a:r>
            <a:r>
              <a:rPr lang="es-MX" sz="1200" dirty="0" err="1"/>
              <a:t>dApps</a:t>
            </a:r>
            <a:r>
              <a:rPr lang="es-MX" sz="1200" dirty="0"/>
              <a:t>) utilizando su propia criptomoneda, llamada </a:t>
            </a:r>
            <a:r>
              <a:rPr lang="es-MX" sz="1200" dirty="0" err="1"/>
              <a:t>Ether</a:t>
            </a:r>
            <a:r>
              <a:rPr lang="es-MX" sz="1200" dirty="0"/>
              <a:t> (ETH). A diferencia de Bitcoin, que se centra principalmente en ser una reserva de valor y medio de intercambio, Ethereum expande las posibilidades de la </a:t>
            </a:r>
            <a:r>
              <a:rPr lang="es-MX" sz="1200" dirty="0" err="1"/>
              <a:t>blockchain</a:t>
            </a:r>
            <a:r>
              <a:rPr lang="es-MX" sz="1200" dirty="0"/>
              <a:t> permitiendo ejecutar códigos complejos de manera autónoma y sin intermediarios. Esta capacidad ha impulsado el desarrollo de proyectos en áreas como las finanzas descentralizadas (</a:t>
            </a:r>
            <a:r>
              <a:rPr lang="es-MX" sz="1200" dirty="0" err="1"/>
              <a:t>DeFi</a:t>
            </a:r>
            <a:r>
              <a:rPr lang="es-MX" sz="1200" dirty="0"/>
              <a:t>), los tokens no fungibles (</a:t>
            </a:r>
            <a:r>
              <a:rPr lang="es-MX" sz="1200" dirty="0" err="1"/>
              <a:t>NFTs</a:t>
            </a:r>
            <a:r>
              <a:rPr lang="es-MX" sz="1200" dirty="0"/>
              <a:t>) y diversas aplicaciones más allá del ámbito financiero.</a:t>
            </a:r>
          </a:p>
        </p:txBody>
      </p:sp>
      <p:sp>
        <p:nvSpPr>
          <p:cNvPr id="533" name="Google Shape;533;p41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1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1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36" name="Google Shape;536;p41"/>
          <p:cNvSpPr/>
          <p:nvPr/>
        </p:nvSpPr>
        <p:spPr>
          <a:xfrm>
            <a:off x="355825" y="237300"/>
            <a:ext cx="315300" cy="315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7" name="Google Shape;537;p41"/>
          <p:cNvPicPr preferRelativeResize="0"/>
          <p:nvPr/>
        </p:nvPicPr>
        <p:blipFill rotWithShape="1">
          <a:blip r:embed="rId3">
            <a:alphaModFix amt="65000"/>
          </a:blip>
          <a:srcRect t="19" b="29"/>
          <a:stretch/>
        </p:blipFill>
        <p:spPr>
          <a:xfrm>
            <a:off x="1327925" y="-1249075"/>
            <a:ext cx="2646144" cy="261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41"/>
          <p:cNvPicPr preferRelativeResize="0"/>
          <p:nvPr/>
        </p:nvPicPr>
        <p:blipFill rotWithShape="1">
          <a:blip r:embed="rId4">
            <a:alphaModFix amt="79000"/>
          </a:blip>
          <a:srcRect t="19" b="19"/>
          <a:stretch/>
        </p:blipFill>
        <p:spPr>
          <a:xfrm rot="-5400000">
            <a:off x="5367660" y="3490247"/>
            <a:ext cx="2803725" cy="2701702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41"/>
          <p:cNvSpPr/>
          <p:nvPr/>
        </p:nvSpPr>
        <p:spPr>
          <a:xfrm>
            <a:off x="2354550" y="963754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98" name="Picture 2" descr="Ethereum (ETH) Price Marks a Slight Increase as First Release of Casper ...">
            <a:extLst>
              <a:ext uri="{FF2B5EF4-FFF2-40B4-BE49-F238E27FC236}">
                <a16:creationId xmlns:a16="http://schemas.microsoft.com/office/drawing/2014/main" id="{DE78F6B0-61B3-FF2A-B2B4-2DDEEFB77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3189" y="3306739"/>
            <a:ext cx="2337619" cy="1461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719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42"/>
          <p:cNvPicPr preferRelativeResize="0"/>
          <p:nvPr/>
        </p:nvPicPr>
        <p:blipFill rotWithShape="1">
          <a:blip r:embed="rId3">
            <a:alphaModFix amt="65000"/>
          </a:blip>
          <a:srcRect l="149" r="159"/>
          <a:stretch/>
        </p:blipFill>
        <p:spPr>
          <a:xfrm rot="7205836">
            <a:off x="5148130" y="877064"/>
            <a:ext cx="3937138" cy="3896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2"/>
          <p:cNvPicPr preferRelativeResize="0"/>
          <p:nvPr/>
        </p:nvPicPr>
        <p:blipFill rotWithShape="1">
          <a:blip r:embed="rId4">
            <a:alphaModFix amt="61000"/>
          </a:blip>
          <a:srcRect l="1295" r="1285"/>
          <a:stretch/>
        </p:blipFill>
        <p:spPr>
          <a:xfrm rot="-1776169">
            <a:off x="4979498" y="2539241"/>
            <a:ext cx="2065902" cy="2044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2"/>
          <p:cNvPicPr preferRelativeResize="0"/>
          <p:nvPr/>
        </p:nvPicPr>
        <p:blipFill rotWithShape="1">
          <a:blip r:embed="rId4">
            <a:alphaModFix amt="67000"/>
          </a:blip>
          <a:srcRect l="1295" r="1285"/>
          <a:stretch/>
        </p:blipFill>
        <p:spPr>
          <a:xfrm rot="-10241149">
            <a:off x="7342371" y="954939"/>
            <a:ext cx="2065903" cy="2044321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42"/>
          <p:cNvSpPr txBox="1">
            <a:spLocks noGrp="1"/>
          </p:cNvSpPr>
          <p:nvPr>
            <p:ph type="title"/>
          </p:nvPr>
        </p:nvSpPr>
        <p:spPr>
          <a:xfrm>
            <a:off x="585250" y="851513"/>
            <a:ext cx="3858900" cy="6423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/>
              <a:t>Escudo Espartano</a:t>
            </a:r>
          </a:p>
        </p:txBody>
      </p:sp>
      <p:sp>
        <p:nvSpPr>
          <p:cNvPr id="548" name="Google Shape;548;p42"/>
          <p:cNvSpPr txBox="1">
            <a:spLocks noGrp="1"/>
          </p:cNvSpPr>
          <p:nvPr>
            <p:ph type="subTitle" idx="1"/>
          </p:nvPr>
        </p:nvSpPr>
        <p:spPr>
          <a:xfrm>
            <a:off x="585250" y="1509932"/>
            <a:ext cx="3858900" cy="16623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s-MX" sz="1200" dirty="0"/>
              <a:t>El escudo espartano, conocido como </a:t>
            </a:r>
            <a:r>
              <a:rPr lang="es-MX" sz="1200" dirty="0" err="1"/>
              <a:t>hoplon</a:t>
            </a:r>
            <a:r>
              <a:rPr lang="es-MX" sz="1200" dirty="0"/>
              <a:t> o </a:t>
            </a:r>
            <a:r>
              <a:rPr lang="es-MX" sz="1200" dirty="0" err="1"/>
              <a:t>aspis</a:t>
            </a:r>
            <a:r>
              <a:rPr lang="es-MX" sz="1200" dirty="0"/>
              <a:t>, era un elemento fundamental en la cultura y estrategia militar de Esparta. De forma redonda y construido de madera y bronce, este escudo no solo ofrecía protección en combate, sino que simbolizaba el compromiso del guerrero espartano con su ciudad-estado. El escudo solía estar adornado con la letra griega lambda (Λ), representando "Lacedemonia", el nombre oficial de Esparta. Además, el </a:t>
            </a:r>
            <a:r>
              <a:rPr lang="es-MX" sz="1200" dirty="0" err="1"/>
              <a:t>hoplon</a:t>
            </a:r>
            <a:r>
              <a:rPr lang="es-MX" sz="1200" dirty="0"/>
              <a:t> era crucial en la formación de la falange, donde los guerreros luchaban hombro a hombro, protegiendo no solo a sí mismos, sino también a sus compañeros, lo que reflejaba la disciplina y unidad de la sociedad espartana.</a:t>
            </a:r>
            <a:endParaRPr lang="en-US" sz="1200" dirty="0"/>
          </a:p>
        </p:txBody>
      </p:sp>
      <p:sp>
        <p:nvSpPr>
          <p:cNvPr id="549" name="Google Shape;549;p42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50" name="Google Shape;550;p42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2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2"/>
          <p:cNvSpPr/>
          <p:nvPr/>
        </p:nvSpPr>
        <p:spPr>
          <a:xfrm>
            <a:off x="374425" y="243175"/>
            <a:ext cx="278100" cy="2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2" name="Picture 2" descr="Beautiful Pictures Of Spartan Shields | Spartan shield, Spartan, Shield">
            <a:extLst>
              <a:ext uri="{FF2B5EF4-FFF2-40B4-BE49-F238E27FC236}">
                <a16:creationId xmlns:a16="http://schemas.microsoft.com/office/drawing/2014/main" id="{ED76F6E1-5ECA-F51E-EA75-510B17B29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3472" y="1531222"/>
            <a:ext cx="2272303" cy="227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144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1"/>
          <p:cNvSpPr txBox="1">
            <a:spLocks noGrp="1"/>
          </p:cNvSpPr>
          <p:nvPr>
            <p:ph type="title"/>
          </p:nvPr>
        </p:nvSpPr>
        <p:spPr>
          <a:xfrm>
            <a:off x="1554764" y="496730"/>
            <a:ext cx="6034471" cy="4320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/>
              <a:t>Escudo Egipcio</a:t>
            </a:r>
          </a:p>
        </p:txBody>
      </p:sp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>
            <a:off x="2003399" y="1409641"/>
            <a:ext cx="5137200" cy="14694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200" dirty="0"/>
              <a:t>El escudo egipcio hecho con pieles de animales era un elemento clave en la defensa militar del Antiguo Egipto. Estos escudos, generalmente de forma ovalada o rectangular, estaban construidos sobre un marco de madera y cubiertos con pieles de animales, como las de vaca o antílope, para ofrecer protección ligera y flexible. Aunque más rudimentarios en comparación con los de metal, estos escudos eran efectivos contra armas como lanzas y flechas. Los guerreros egipcios los utilizaban tanto en combate terrestre como en enfrentamientos con invasores extranjeros.</a:t>
            </a:r>
          </a:p>
        </p:txBody>
      </p:sp>
      <p:sp>
        <p:nvSpPr>
          <p:cNvPr id="533" name="Google Shape;533;p41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1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1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36" name="Google Shape;536;p41"/>
          <p:cNvSpPr/>
          <p:nvPr/>
        </p:nvSpPr>
        <p:spPr>
          <a:xfrm>
            <a:off x="355825" y="237300"/>
            <a:ext cx="315300" cy="315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7" name="Google Shape;537;p41"/>
          <p:cNvPicPr preferRelativeResize="0"/>
          <p:nvPr/>
        </p:nvPicPr>
        <p:blipFill rotWithShape="1">
          <a:blip r:embed="rId3">
            <a:alphaModFix amt="65000"/>
          </a:blip>
          <a:srcRect t="19" b="29"/>
          <a:stretch/>
        </p:blipFill>
        <p:spPr>
          <a:xfrm>
            <a:off x="1327925" y="-1249075"/>
            <a:ext cx="2646144" cy="261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41"/>
          <p:cNvPicPr preferRelativeResize="0"/>
          <p:nvPr/>
        </p:nvPicPr>
        <p:blipFill rotWithShape="1">
          <a:blip r:embed="rId4">
            <a:alphaModFix amt="79000"/>
          </a:blip>
          <a:srcRect t="19" b="19"/>
          <a:stretch/>
        </p:blipFill>
        <p:spPr>
          <a:xfrm rot="-5400000">
            <a:off x="5387588" y="3537499"/>
            <a:ext cx="2803725" cy="2701702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41"/>
          <p:cNvSpPr/>
          <p:nvPr/>
        </p:nvSpPr>
        <p:spPr>
          <a:xfrm>
            <a:off x="2354550" y="963754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 descr="Imagen que contiene tabla, sostener, pastel&#10;&#10;Descripción generada automáticamente">
            <a:extLst>
              <a:ext uri="{FF2B5EF4-FFF2-40B4-BE49-F238E27FC236}">
                <a16:creationId xmlns:a16="http://schemas.microsoft.com/office/drawing/2014/main" id="{747F9BBB-983C-50CC-A95C-3BB83AC1B0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6532" y="2799435"/>
            <a:ext cx="1790934" cy="209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06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3" name="Google Shape;1083;p61"/>
          <p:cNvPicPr preferRelativeResize="0"/>
          <p:nvPr/>
        </p:nvPicPr>
        <p:blipFill rotWithShape="1">
          <a:blip r:embed="rId3">
            <a:alphaModFix amt="68000"/>
          </a:blip>
          <a:srcRect t="2606" b="2606"/>
          <a:stretch/>
        </p:blipFill>
        <p:spPr>
          <a:xfrm rot="-6573029">
            <a:off x="5154174" y="3358812"/>
            <a:ext cx="3145024" cy="3112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4" name="Google Shape;1084;p61"/>
          <p:cNvPicPr preferRelativeResize="0"/>
          <p:nvPr/>
        </p:nvPicPr>
        <p:blipFill rotWithShape="1">
          <a:blip r:embed="rId3">
            <a:alphaModFix amt="55000"/>
          </a:blip>
          <a:srcRect t="2606" b="2606"/>
          <a:stretch/>
        </p:blipFill>
        <p:spPr>
          <a:xfrm rot="-6573029">
            <a:off x="848149" y="-1684938"/>
            <a:ext cx="3145024" cy="3112177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61"/>
          <p:cNvSpPr txBox="1">
            <a:spLocks noGrp="1"/>
          </p:cNvSpPr>
          <p:nvPr>
            <p:ph type="subTitle" idx="1"/>
          </p:nvPr>
        </p:nvSpPr>
        <p:spPr>
          <a:xfrm>
            <a:off x="1774200" y="1741065"/>
            <a:ext cx="5595600" cy="12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dirty="0"/>
              <a:t>MUCHAS GRACIAS</a:t>
            </a:r>
          </a:p>
        </p:txBody>
      </p:sp>
      <p:sp>
        <p:nvSpPr>
          <p:cNvPr id="1087" name="Google Shape;1087;p61"/>
          <p:cNvSpPr/>
          <p:nvPr/>
        </p:nvSpPr>
        <p:spPr>
          <a:xfrm>
            <a:off x="2778900" y="3066824"/>
            <a:ext cx="35862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61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91" name="Google Shape;1091;p61"/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61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61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824846"/>
      </p:ext>
    </p:extLst>
  </p:cSld>
  <p:clrMapOvr>
    <a:masterClrMapping/>
  </p:clrMapOvr>
</p:sld>
</file>

<file path=ppt/theme/theme1.xml><?xml version="1.0" encoding="utf-8"?>
<a:theme xmlns:a="http://schemas.openxmlformats.org/drawingml/2006/main" name="Creative Startup Pitch Deck">
  <a:themeElements>
    <a:clrScheme name="Simple Light">
      <a:dk1>
        <a:srgbClr val="FFFFFF"/>
      </a:dk1>
      <a:lt1>
        <a:srgbClr val="132644"/>
      </a:lt1>
      <a:dk2>
        <a:srgbClr val="1645D3"/>
      </a:dk2>
      <a:lt2>
        <a:srgbClr val="8AC1DC"/>
      </a:lt2>
      <a:accent1>
        <a:srgbClr val="E0FE68"/>
      </a:accent1>
      <a:accent2>
        <a:srgbClr val="9900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754</Words>
  <Application>Microsoft Office PowerPoint</Application>
  <PresentationFormat>Presentación en pantalla (16:9)</PresentationFormat>
  <Paragraphs>28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Krona One</vt:lpstr>
      <vt:lpstr>Arial</vt:lpstr>
      <vt:lpstr>Arimo</vt:lpstr>
      <vt:lpstr>Creative Startup Pitch Deck</vt:lpstr>
      <vt:lpstr>ESCUDOS Y MONEDAS</vt:lpstr>
      <vt:lpstr>Introducción</vt:lpstr>
      <vt:lpstr>Escudo deportivo de Japón</vt:lpstr>
      <vt:lpstr>Escudo Deportivo de Panamá</vt:lpstr>
      <vt:lpstr>Bitcoin</vt:lpstr>
      <vt:lpstr>Ethereum</vt:lpstr>
      <vt:lpstr>Escudo Espartano</vt:lpstr>
      <vt:lpstr>Escudo Egipcio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carlos correa</dc:creator>
  <cp:lastModifiedBy>Carlos Correa</cp:lastModifiedBy>
  <cp:revision>6</cp:revision>
  <dcterms:modified xsi:type="dcterms:W3CDTF">2024-10-16T00:08:00Z</dcterms:modified>
</cp:coreProperties>
</file>